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7" r:id="rId4"/>
    <p:sldId id="259" r:id="rId5"/>
    <p:sldId id="260" r:id="rId6"/>
    <p:sldId id="262" r:id="rId7"/>
    <p:sldId id="264" r:id="rId8"/>
    <p:sldId id="265" r:id="rId9"/>
    <p:sldId id="271" r:id="rId10"/>
    <p:sldId id="272" r:id="rId11"/>
    <p:sldId id="269" r:id="rId12"/>
    <p:sldId id="268" r:id="rId13"/>
    <p:sldId id="274" r:id="rId14"/>
    <p:sldId id="275" r:id="rId15"/>
    <p:sldId id="273" r:id="rId16"/>
    <p:sldId id="26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5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548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398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854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9549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569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141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012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145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916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698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546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8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996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0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34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484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85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8C29F039-0B7D-44D0-87E1-754B558C015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98A859DA-5977-4D86-8E48-5AB41CC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035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GM-114_Hellfire" TargetMode="External"/><Relationship Id="rId2" Type="http://schemas.openxmlformats.org/officeDocument/2006/relationships/hyperlink" Target="http://theaviationist.com/tag/usaf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defenseindustrydaily.com/uae-tie-up-inroduces-the-rq-1-predator-xp-06787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8984" y="4464028"/>
            <a:ext cx="10834816" cy="1641490"/>
          </a:xfrm>
        </p:spPr>
        <p:txBody>
          <a:bodyPr>
            <a:normAutofit fontScale="90000"/>
          </a:bodyPr>
          <a:lstStyle/>
          <a:p>
            <a:pPr lvl="0" algn="ctr">
              <a:spcBef>
                <a:spcPts val="1000"/>
              </a:spcBef>
            </a:pPr>
            <a:r>
              <a:rPr lang="en-US" sz="2700" spc="0" dirty="0" smtClean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  <a:t>Thomas </a:t>
            </a:r>
            <a:r>
              <a:rPr lang="en-US" sz="2700" spc="0" dirty="0" err="1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  <a:t>Serafin</a:t>
            </a:r>
            <a:r>
              <a:rPr lang="en-US" sz="2700" spc="0" dirty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  <a:t/>
            </a:r>
            <a:br>
              <a:rPr lang="en-US" sz="2700" spc="0" dirty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</a:br>
            <a:r>
              <a:rPr lang="en-US" sz="2700" spc="0" dirty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  <a:t>Jakub </a:t>
            </a:r>
            <a:r>
              <a:rPr lang="en-US" sz="2700" spc="0" dirty="0" err="1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  <a:t>Trawinski</a:t>
            </a:r>
            <a:r>
              <a:rPr lang="en-US" sz="2700" spc="0" dirty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  <a:t> </a:t>
            </a:r>
            <a:br>
              <a:rPr lang="en-US" sz="2700" spc="0" dirty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</a:br>
            <a:r>
              <a:rPr lang="en-US" sz="2700" spc="0" dirty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  <a:t>Gustavo Silva</a:t>
            </a:r>
            <a:br>
              <a:rPr lang="en-US" sz="2700" spc="0" dirty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</a:br>
            <a:r>
              <a:rPr lang="en-US" sz="2700" spc="0" dirty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  <a:t>Corey Delgado</a:t>
            </a:r>
            <a:r>
              <a:rPr lang="en-US" sz="800" spc="0" dirty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  <a:t/>
            </a:r>
            <a:br>
              <a:rPr lang="en-US" sz="800" spc="0" dirty="0">
                <a:gradFill flip="none" rotWithShape="1">
                  <a:gsLst>
                    <a:gs pos="15000">
                      <a:srgbClr val="94D7E4"/>
                    </a:gs>
                    <a:gs pos="73000">
                      <a:srgbClr val="94D7E4">
                        <a:lumMod val="60000"/>
                        <a:lumOff val="40000"/>
                      </a:srgbClr>
                    </a:gs>
                    <a:gs pos="0">
                      <a:srgbClr val="94D7E4">
                        <a:lumMod val="90000"/>
                        <a:lumOff val="10000"/>
                      </a:srgb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16200000" scaled="1"/>
                  <a:tileRect/>
                </a:gradFill>
                <a:effectLst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8984" y="2496065"/>
            <a:ext cx="10834815" cy="1952335"/>
          </a:xfrm>
        </p:spPr>
        <p:txBody>
          <a:bodyPr>
            <a:normAutofit/>
          </a:bodyPr>
          <a:lstStyle/>
          <a:p>
            <a:pPr algn="ctr"/>
            <a:r>
              <a:rPr lang="en-US" sz="8000" dirty="0" smtClean="0"/>
              <a:t>UAV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4105659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Main Mates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8149" t="32924" r="29482" b="41938"/>
          <a:stretch/>
        </p:blipFill>
        <p:spPr>
          <a:xfrm>
            <a:off x="503499" y="1673328"/>
            <a:ext cx="2783711" cy="20487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2161" t="37954" r="35856" b="46758"/>
          <a:stretch/>
        </p:blipFill>
        <p:spPr>
          <a:xfrm>
            <a:off x="3929605" y="1892462"/>
            <a:ext cx="2500132" cy="9780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50984" t="29706" r="30381" b="33105"/>
          <a:stretch/>
        </p:blipFill>
        <p:spPr>
          <a:xfrm>
            <a:off x="6548377" y="2152892"/>
            <a:ext cx="1464198" cy="16436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21583" t="24978" r="13698" b="20586"/>
          <a:stretch/>
        </p:blipFill>
        <p:spPr>
          <a:xfrm>
            <a:off x="2604304" y="4137950"/>
            <a:ext cx="4953964" cy="23438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42406" t="11852" r="27856" b="16157"/>
          <a:stretch/>
        </p:blipFill>
        <p:spPr>
          <a:xfrm>
            <a:off x="8570089" y="1944549"/>
            <a:ext cx="2783711" cy="379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264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Explode View</a:t>
            </a:r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3357" r="1335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an image showing all the main parts of our </a:t>
            </a:r>
            <a:r>
              <a:rPr lang="en-US" dirty="0" smtClean="0"/>
              <a:t>MQ-1 </a:t>
            </a:r>
            <a:r>
              <a:rPr lang="en-US" dirty="0"/>
              <a:t>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Fuselage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Wings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Rear Fan	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Missiles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Camera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584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Animation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first animation is the fully assembled model moving </a:t>
            </a:r>
          </a:p>
          <a:p>
            <a:r>
              <a:rPr lang="en-US" dirty="0" smtClean="0"/>
              <a:t>The </a:t>
            </a:r>
            <a:r>
              <a:rPr lang="en-US" dirty="0"/>
              <a:t>rear fan rotation and the motion of the gimbal camera </a:t>
            </a:r>
          </a:p>
          <a:p>
            <a:r>
              <a:rPr lang="en-US" dirty="0"/>
              <a:t>Finally the release of a missile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06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690688"/>
            <a:ext cx="10233800" cy="1793292"/>
          </a:xfrm>
        </p:spPr>
        <p:txBody>
          <a:bodyPr/>
          <a:lstStyle/>
          <a:p>
            <a:r>
              <a:rPr lang="en-US" dirty="0" smtClean="0"/>
              <a:t>Lofts and Splines</a:t>
            </a:r>
          </a:p>
          <a:p>
            <a:pPr lvl="1"/>
            <a:r>
              <a:rPr lang="en-US" dirty="0" smtClean="0"/>
              <a:t>Aerodynamics require soft, smooth curves only available through spline features</a:t>
            </a:r>
          </a:p>
          <a:p>
            <a:pPr lvl="1"/>
            <a:r>
              <a:rPr lang="en-US" dirty="0" smtClean="0"/>
              <a:t>Tapered edges require lofts and guide curves, not simple extrusions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77" y="3663388"/>
            <a:ext cx="3826301" cy="27330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108" y="3894881"/>
            <a:ext cx="7110051" cy="225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997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Splines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3382552" cy="4632566"/>
          </a:xfrm>
        </p:spPr>
        <p:txBody>
          <a:bodyPr>
            <a:normAutofit/>
          </a:bodyPr>
          <a:lstStyle/>
          <a:p>
            <a:r>
              <a:rPr lang="en-US" dirty="0" smtClean="0"/>
              <a:t>3 steps to fully define a spline</a:t>
            </a:r>
          </a:p>
          <a:p>
            <a:pPr lvl="1"/>
            <a:r>
              <a:rPr lang="en-US" dirty="0" smtClean="0"/>
              <a:t>Length of end vectors</a:t>
            </a:r>
          </a:p>
          <a:p>
            <a:pPr lvl="1"/>
            <a:r>
              <a:rPr lang="en-US" dirty="0" smtClean="0"/>
              <a:t>Angle of end vectors</a:t>
            </a:r>
          </a:p>
          <a:p>
            <a:pPr lvl="1"/>
            <a:r>
              <a:rPr lang="en-US" dirty="0" smtClean="0"/>
              <a:t>Height &amp; width</a:t>
            </a:r>
          </a:p>
          <a:p>
            <a:pPr lvl="1"/>
            <a:endParaRPr lang="en-US" dirty="0"/>
          </a:p>
          <a:p>
            <a:r>
              <a:rPr lang="en-US" dirty="0" smtClean="0"/>
              <a:t>Point of inflection requires 3-point spline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993" y="1741988"/>
            <a:ext cx="6960650" cy="413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5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Summary/Remarks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“Sparkle”</a:t>
            </a:r>
          </a:p>
          <a:p>
            <a:pPr lvl="1"/>
            <a:r>
              <a:rPr lang="en-US" dirty="0" smtClean="0"/>
              <a:t>Fine detail in curvature</a:t>
            </a:r>
          </a:p>
          <a:p>
            <a:pPr lvl="1"/>
            <a:r>
              <a:rPr lang="en-US" dirty="0" smtClean="0"/>
              <a:t>Mastery of the spline feature in 2-d </a:t>
            </a:r>
            <a:r>
              <a:rPr lang="en-US" smtClean="0"/>
              <a:t>and 3-d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If more time was allocated?</a:t>
            </a:r>
          </a:p>
          <a:p>
            <a:pPr lvl="1"/>
            <a:r>
              <a:rPr lang="en-US" dirty="0" smtClean="0"/>
              <a:t>Building internal components of the Hellfire missile and fuselage</a:t>
            </a:r>
          </a:p>
          <a:p>
            <a:pPr lvl="1"/>
            <a:r>
              <a:rPr lang="en-US" dirty="0"/>
              <a:t>Rutgers Logos and </a:t>
            </a:r>
            <a:r>
              <a:rPr lang="en-US" dirty="0" smtClean="0"/>
              <a:t>details</a:t>
            </a:r>
          </a:p>
          <a:p>
            <a:pPr lvl="1"/>
            <a:r>
              <a:rPr lang="en-US" dirty="0" smtClean="0"/>
              <a:t>3-D printing of the Model 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32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http://theaviationist.com/tag/usaf/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https://en.wikipedia.org/wiki/AGM-114_Hellfire</a:t>
            </a:r>
            <a:endParaRPr lang="en-US" dirty="0" smtClean="0"/>
          </a:p>
          <a:p>
            <a:r>
              <a:rPr lang="en-US" dirty="0">
                <a:hlinkClick r:id="rId4"/>
              </a:rPr>
              <a:t>http://www.defenseindustrydaily.com/uae-tie-up-inroduces-the-rq-1-predator-xp-06787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66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first use of a unmanned aircraft was in the mid 1800’s in the way of Balloons that were partially successful </a:t>
            </a:r>
          </a:p>
          <a:p>
            <a:r>
              <a:rPr lang="en-US" dirty="0"/>
              <a:t>During WWI in the 1910 to 1920’s on Sept.12 the more common UAV was built giving the name “flying bomb”</a:t>
            </a:r>
          </a:p>
          <a:p>
            <a:r>
              <a:rPr lang="en-US" dirty="0"/>
              <a:t>In WWII in 1941 the first televised camera was installed on drone. Due to the software a destroyer was hit from 20 miles away. </a:t>
            </a:r>
          </a:p>
          <a:p>
            <a:r>
              <a:rPr lang="en-US" dirty="0"/>
              <a:t>Public image of UAV’s changed in the Israeli Air Force victory over the Syrian Air Force in 1982.</a:t>
            </a:r>
          </a:p>
          <a:p>
            <a:r>
              <a:rPr lang="en-US" dirty="0"/>
              <a:t>New advances keep developing due to terrorism and nation security for the public’s defense.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568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MQ-1 Predator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MQ-1 Predator is a military unmanned aerial vehicle.</a:t>
            </a:r>
          </a:p>
          <a:p>
            <a:r>
              <a:rPr lang="en-US" sz="2000" dirty="0" smtClean="0"/>
              <a:t>It is an armed, multi-mission, medium altitude, long-endurance, remotely piloted aircraft.</a:t>
            </a:r>
          </a:p>
          <a:p>
            <a:r>
              <a:rPr lang="en-US" sz="2000" dirty="0" smtClean="0"/>
              <a:t>Its primary use is for gathering intelligence, but it can also perform the following missions:</a:t>
            </a:r>
          </a:p>
          <a:p>
            <a:pPr lvl="1"/>
            <a:r>
              <a:rPr lang="en-US" sz="1600" dirty="0" smtClean="0"/>
              <a:t>Surveillance</a:t>
            </a:r>
          </a:p>
          <a:p>
            <a:pPr lvl="1"/>
            <a:r>
              <a:rPr lang="en-US" sz="1600" dirty="0" smtClean="0"/>
              <a:t>Reconnaissance</a:t>
            </a:r>
          </a:p>
          <a:p>
            <a:pPr lvl="1"/>
            <a:r>
              <a:rPr lang="en-US" sz="1600" dirty="0" smtClean="0"/>
              <a:t>Close air support</a:t>
            </a:r>
          </a:p>
          <a:p>
            <a:pPr lvl="1"/>
            <a:r>
              <a:rPr lang="en-US" sz="1600" dirty="0" smtClean="0"/>
              <a:t>Combat search and rescue</a:t>
            </a:r>
          </a:p>
          <a:p>
            <a:pPr marL="457200" lvl="1" indent="0">
              <a:buNone/>
            </a:pPr>
            <a:endParaRPr lang="en-US" sz="1600" dirty="0" smtClean="0"/>
          </a:p>
          <a:p>
            <a:endParaRPr lang="en-US" sz="2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45525" y="1825625"/>
            <a:ext cx="5227607" cy="416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264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02" y="656926"/>
            <a:ext cx="4629419" cy="548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Main Parts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bg1"/>
                </a:solidFill>
              </a:rPr>
              <a:t>Wings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67171" y="1365612"/>
            <a:ext cx="4457056" cy="4069029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Take the shape of ordinary airplane wings.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geometry of wing causes a difference of pressure from top to bottom of the wing giving it “lift”.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shape of the wing is called a tapered straight wing.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Design of the wing depends 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Angle of attack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Density of air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Area of wing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Speed at which wing is traveling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Shape of the wing</a:t>
            </a:r>
          </a:p>
          <a:p>
            <a:pPr lvl="1"/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745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Fuselage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364266"/>
            <a:ext cx="6172200" cy="4119943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This is made of a mixture of carbon and quartz blended in a composite of Kevlar.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fuselage houses various of components to make the MQ-1 Predator run.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airframe of it is supported with </a:t>
            </a:r>
            <a:r>
              <a:rPr lang="en-US" dirty="0" err="1" smtClean="0"/>
              <a:t>Nomex</a:t>
            </a:r>
            <a:r>
              <a:rPr lang="en-US" dirty="0" smtClean="0"/>
              <a:t>, foam and wood laminate that are pressed together in layers.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rib work of the structure is built from a carbon/glass fiber tape and aluminum.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aerodynamic shape of the fuselage optimizes fuel usage by decreasing drag.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36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Hellfire Anti-tank Missiles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913030"/>
            <a:ext cx="6172200" cy="3022414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Air-to-surface missile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Costs about $110,000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This missile is supersonic so it strikes before its heard by the target.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It weighs from 100-108 lbs.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Inside it carries 20 </a:t>
            </a:r>
            <a:r>
              <a:rPr lang="en-US" dirty="0" err="1" smtClean="0"/>
              <a:t>lbs</a:t>
            </a:r>
            <a:r>
              <a:rPr lang="en-US" dirty="0" smtClean="0"/>
              <a:t> pf heat warheads and 18 </a:t>
            </a:r>
            <a:r>
              <a:rPr lang="en-US" dirty="0" err="1" smtClean="0"/>
              <a:t>lbs</a:t>
            </a:r>
            <a:r>
              <a:rPr lang="en-US" dirty="0" smtClean="0"/>
              <a:t> high temperature explosives.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operational range goes from 546 yards-5miles.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This missile has a laser guidance system for pin point precision accuracy.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062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Surveillance Camera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7336" y="1216325"/>
            <a:ext cx="6123029" cy="4373592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type of camera used in major UAV’s and in our model is a gimbal camera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Its known for having a fixed axis along the vertical and being able to rotate along the other two axis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common specs in these cameras are zooming, high quality imaging, and thermal graphic vision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Noted: One claim was it could read a license plate from 2 miles away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212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Landing Gear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422130"/>
            <a:ext cx="6172200" cy="4004214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type of landing gear used in our </a:t>
            </a:r>
            <a:r>
              <a:rPr lang="en-US" dirty="0" smtClean="0"/>
              <a:t>MQ-1 Predator </a:t>
            </a:r>
            <a:r>
              <a:rPr lang="en-US" dirty="0"/>
              <a:t>model is a tricycle landing gear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legs in the rear near the center of gravity and 1 nose leg under the head of the fuselage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recent years the new landing gear for our model has increased the maximum weight capacity to approximately ~12,000 lbs.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71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Mechanism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main mechanism of our model MQ-1  is the camera used for surveillance</a:t>
            </a:r>
          </a:p>
          <a:p>
            <a:r>
              <a:rPr lang="en-US" dirty="0"/>
              <a:t>The main part in our machine is the gimbal camera to collect intelligence on the ground </a:t>
            </a:r>
          </a:p>
          <a:p>
            <a:r>
              <a:rPr lang="en-US" dirty="0"/>
              <a:t>Modern drones carry weaponry due to adversary warfare. Making surveillance aircrafts into a weapon as well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109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973</TotalTime>
  <Words>704</Words>
  <Application>Microsoft Office PowerPoint</Application>
  <PresentationFormat>Widescreen</PresentationFormat>
  <Paragraphs>90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Corbel</vt:lpstr>
      <vt:lpstr>Depth</vt:lpstr>
      <vt:lpstr>Thomas Serafin Jakub Trawinski  Gustavo Silva Corey Delgado </vt:lpstr>
      <vt:lpstr>History</vt:lpstr>
      <vt:lpstr>MQ-1 Predator</vt:lpstr>
      <vt:lpstr>Main Parts Wings</vt:lpstr>
      <vt:lpstr>Fuselage</vt:lpstr>
      <vt:lpstr>Hellfire Anti-tank Missiles</vt:lpstr>
      <vt:lpstr>Surveillance Camera </vt:lpstr>
      <vt:lpstr>Landing Gear </vt:lpstr>
      <vt:lpstr>Mechanism</vt:lpstr>
      <vt:lpstr>Main Mates</vt:lpstr>
      <vt:lpstr>Explode View</vt:lpstr>
      <vt:lpstr>Animation</vt:lpstr>
      <vt:lpstr>Techniques</vt:lpstr>
      <vt:lpstr>Why Splines</vt:lpstr>
      <vt:lpstr>Summary/Remarks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UAV</dc:title>
  <dc:creator>Corey Delgado</dc:creator>
  <cp:lastModifiedBy>ThomasSerafin</cp:lastModifiedBy>
  <cp:revision>44</cp:revision>
  <dcterms:created xsi:type="dcterms:W3CDTF">2015-11-28T15:30:31Z</dcterms:created>
  <dcterms:modified xsi:type="dcterms:W3CDTF">2018-01-27T03:51:32Z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